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8"/>
  </p:notesMasterIdLst>
  <p:handoutMasterIdLst>
    <p:handoutMasterId r:id="rId19"/>
  </p:handoutMasterIdLst>
  <p:sldIdLst>
    <p:sldId id="448" r:id="rId2"/>
    <p:sldId id="674" r:id="rId3"/>
    <p:sldId id="676" r:id="rId4"/>
    <p:sldId id="678" r:id="rId5"/>
    <p:sldId id="710" r:id="rId6"/>
    <p:sldId id="705" r:id="rId7"/>
    <p:sldId id="680" r:id="rId8"/>
    <p:sldId id="682" r:id="rId9"/>
    <p:sldId id="683" r:id="rId10"/>
    <p:sldId id="707" r:id="rId11"/>
    <p:sldId id="686" r:id="rId12"/>
    <p:sldId id="688" r:id="rId13"/>
    <p:sldId id="700" r:id="rId14"/>
    <p:sldId id="689" r:id="rId15"/>
    <p:sldId id="704" r:id="rId16"/>
    <p:sldId id="699" r:id="rId1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2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10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7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Applied Distributed Systems</a:t>
            </a:r>
          </a:p>
        </p:txBody>
      </p:sp>
      <p:sp>
        <p:nvSpPr>
          <p:cNvPr id="43008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4623F6-FDEA-468D-AFE3-A4517EF71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0"/>
    </mc:Choice>
    <mc:Fallback xmlns="">
      <p:transition spd="slow" advTm="8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pPr marL="342900" indent="-342900" rtl="0" eaLnBrk="1" fontAlgn="base" hangingPunct="1"/>
            <a:r>
              <a:rPr lang="en-US" sz="2800" dirty="0">
                <a:effectLst/>
              </a:rPr>
              <a:t>Container definition</a:t>
            </a:r>
          </a:p>
          <a:p>
            <a:pPr rtl="0" eaLnBrk="1" fontAlgn="base" hangingPunct="1"/>
            <a:r>
              <a:rPr lang="en-US" sz="2800" b="1" dirty="0">
                <a:solidFill>
                  <a:schemeClr val="tx1"/>
                </a:solidFill>
                <a:effectLst/>
              </a:rPr>
              <a:t>Layers and deployment</a:t>
            </a:r>
          </a:p>
          <a:p>
            <a:pPr rtl="0" eaLnBrk="1" fontAlgn="base" hangingPunct="1"/>
            <a:endParaRPr lang="en-US" sz="2400" dirty="0">
              <a:effectLst/>
            </a:endParaRPr>
          </a:p>
          <a:p>
            <a:pPr>
              <a:buNone/>
            </a:pPr>
            <a:endParaRPr 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39DDFBD-C80E-487F-8724-B8A767581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3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2"/>
    </mc:Choice>
    <mc:Fallback xmlns="">
      <p:transition spd="slow" advTm="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Layers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400" dirty="0"/>
              <a:t>A container image is structured in terms of “layers”.</a:t>
            </a:r>
          </a:p>
          <a:p>
            <a:r>
              <a:rPr lang="en-US" altLang="en-US" sz="2400" dirty="0"/>
              <a:t>Process for building image</a:t>
            </a:r>
          </a:p>
          <a:p>
            <a:pPr lvl="1"/>
            <a:r>
              <a:rPr lang="en-US" altLang="en-US" sz="2400" dirty="0"/>
              <a:t>Start with base image</a:t>
            </a:r>
          </a:p>
          <a:p>
            <a:pPr lvl="1"/>
            <a:r>
              <a:rPr lang="en-US" altLang="en-US" sz="2400" dirty="0"/>
              <a:t>Load software desired</a:t>
            </a:r>
          </a:p>
          <a:p>
            <a:pPr lvl="1"/>
            <a:r>
              <a:rPr lang="en-US" altLang="en-US" sz="2400" dirty="0"/>
              <a:t>Commit base </a:t>
            </a:r>
            <a:r>
              <a:rPr lang="en-US" altLang="en-US" sz="2400" dirty="0" err="1"/>
              <a:t>image+software</a:t>
            </a:r>
            <a:r>
              <a:rPr lang="en-US" altLang="en-US" sz="2400" dirty="0"/>
              <a:t> to form new image</a:t>
            </a:r>
          </a:p>
          <a:p>
            <a:pPr lvl="1"/>
            <a:r>
              <a:rPr lang="en-US" altLang="en-US" sz="2400" dirty="0"/>
              <a:t>New image can then be base for more software</a:t>
            </a:r>
          </a:p>
          <a:p>
            <a:r>
              <a:rPr lang="en-US" altLang="en-US" sz="2400" dirty="0"/>
              <a:t>Image is what is transferred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B1E837-1171-4D3E-B2B5-E719A4334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20"/>
    </mc:Choice>
    <mc:Fallback xmlns="">
      <p:transition spd="slow" advTm="40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Exploiting layers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When an image is updated, only update new layers and the ones above it</a:t>
            </a:r>
          </a:p>
          <a:p>
            <a:r>
              <a:rPr lang="en-US" altLang="en-US" sz="2800"/>
              <a:t>Unchanged lower layers </a:t>
            </a:r>
            <a:r>
              <a:rPr lang="en-US" altLang="en-US" sz="2800" dirty="0"/>
              <a:t>do not need to be updated</a:t>
            </a:r>
          </a:p>
          <a:p>
            <a:r>
              <a:rPr lang="en-US" altLang="en-US" sz="2800" dirty="0"/>
              <a:t>Consequently, less software is transferred, and an update is faster.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715B2D-3E33-4B0F-8307-B07297E93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81"/>
    </mc:Choice>
    <mc:Fallback xmlns="">
      <p:transition spd="slow" advTm="5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C2A2-4A1E-4C2F-8BAB-A3F1E3FB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Speeding up loading across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9249B-C4F8-45DE-BA86-F776BC5A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Recall that loading a VM across a network takes minutes</a:t>
            </a:r>
          </a:p>
          <a:p>
            <a:r>
              <a:rPr lang="en-US" sz="2800" dirty="0"/>
              <a:t>Suppose your cloud provider kept your container images local to the physical machine where they are run.</a:t>
            </a:r>
          </a:p>
          <a:p>
            <a:r>
              <a:rPr lang="en-US" sz="2800" dirty="0"/>
              <a:t>Then when you invoke the container, it will load in milliseconds, not minutes.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448CAD-1BB3-473C-B5DB-B1DF6CC39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4"/>
    </mc:Choice>
    <mc:Fallback xmlns="">
      <p:transition spd="slow" advTm="3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Trade offs - 1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Virtual machine gives you all the freedom you have with bare metal</a:t>
            </a:r>
          </a:p>
          <a:p>
            <a:pPr lvl="1"/>
            <a:r>
              <a:rPr lang="en-US" altLang="en-US" dirty="0"/>
              <a:t>Choice of operating system</a:t>
            </a:r>
          </a:p>
          <a:p>
            <a:pPr lvl="1"/>
            <a:r>
              <a:rPr lang="en-US" altLang="en-US" dirty="0"/>
              <a:t>Total control over networking arrangement and file structures</a:t>
            </a:r>
          </a:p>
          <a:p>
            <a:pPr lvl="1"/>
            <a:r>
              <a:rPr lang="en-US" altLang="en-US" dirty="0"/>
              <a:t>Time consuming to load over network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C7D51B-FE0E-4AC1-A5E3-FB5DE50B6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4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5"/>
    </mc:Choice>
    <mc:Fallback xmlns="">
      <p:transition spd="slow" advTm="15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2A980-97C3-4FBC-A0E5-6CB5AAF77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</a:t>
            </a:r>
            <a:r>
              <a:rPr lang="en-US" baseline="0" dirty="0"/>
              <a:t> offs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C26B-0EA4-48D0-88F5-94ADE483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Container is constrained in terms of operating systems available</a:t>
            </a:r>
          </a:p>
          <a:p>
            <a:pPr lvl="1"/>
            <a:r>
              <a:rPr lang="en-US" altLang="en-US" dirty="0"/>
              <a:t>Linux, Windows, and OSX</a:t>
            </a:r>
          </a:p>
          <a:p>
            <a:pPr lvl="1"/>
            <a:r>
              <a:rPr lang="en-US" altLang="en-US" dirty="0"/>
              <a:t>Provides limited networking options</a:t>
            </a:r>
          </a:p>
          <a:p>
            <a:pPr lvl="1"/>
            <a:r>
              <a:rPr lang="en-US" altLang="en-US" dirty="0"/>
              <a:t>Provides limited file structuring options</a:t>
            </a:r>
          </a:p>
          <a:p>
            <a:pPr lvl="1"/>
            <a:r>
              <a:rPr lang="en-US" altLang="en-US" dirty="0"/>
              <a:t>Fast to load over network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9467A2-AAD4-4522-9718-9CE649697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78"/>
    </mc:Choice>
    <mc:Fallback xmlns="">
      <p:transition spd="slow" advTm="22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container is a lightweight virtual machine that provides address space, network, file isolation</a:t>
            </a:r>
            <a:endParaRPr lang="en-US" sz="2800" dirty="0">
              <a:effectLst/>
            </a:endParaRPr>
          </a:p>
          <a:p>
            <a:pPr rtl="0" eaLnBrk="1" fontAlgn="base" hangingPunct="1"/>
            <a:r>
              <a:rPr lang="en-US" sz="2800" dirty="0">
                <a:solidFill>
                  <a:schemeClr val="tx1"/>
                </a:solidFill>
                <a:effectLst/>
              </a:rPr>
              <a:t>Docker allows building images in layers and deployment of a new version just requires deploying layers that have changed.</a:t>
            </a:r>
            <a:endParaRPr lang="en-US" sz="2800" dirty="0">
              <a:effectLst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EDC6494-9625-4EE9-98CD-B8AFAD413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95"/>
    </mc:Choice>
    <mc:Fallback xmlns="">
      <p:transition spd="slow" advTm="28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pPr marL="342900" indent="-342900" rtl="0" eaLnBrk="1" fontAlgn="base" hangingPunct="1"/>
            <a:r>
              <a:rPr lang="en-US" sz="2400" b="1" dirty="0">
                <a:effectLst/>
              </a:rPr>
              <a:t>Container definition</a:t>
            </a:r>
          </a:p>
          <a:p>
            <a:pPr rtl="0" eaLnBrk="1" fontAlgn="base" hangingPunct="1"/>
            <a:r>
              <a:rPr lang="en-US" sz="2400" dirty="0">
                <a:solidFill>
                  <a:schemeClr val="tx1"/>
                </a:solidFill>
                <a:effectLst/>
              </a:rPr>
              <a:t>Layers and deployment</a:t>
            </a:r>
          </a:p>
          <a:p>
            <a:pPr rtl="0" eaLnBrk="1" fontAlgn="base" hangingPunct="1"/>
            <a:endParaRPr lang="en-US" sz="2400" dirty="0">
              <a:effectLst/>
            </a:endParaRPr>
          </a:p>
          <a:p>
            <a:pPr>
              <a:buNone/>
            </a:pPr>
            <a:endParaRPr 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1B6A3C-8152-4497-B33F-1574B4370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7"/>
    </mc:Choice>
    <mc:Fallback xmlns="">
      <p:transition spd="slow" advTm="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Goal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38200" y="2057400"/>
            <a:ext cx="7704137" cy="3713163"/>
          </a:xfrm>
        </p:spPr>
        <p:txBody>
          <a:bodyPr/>
          <a:lstStyle/>
          <a:p>
            <a:pPr>
              <a:defRPr/>
            </a:pPr>
            <a:r>
              <a:rPr lang="en-US" altLang="en-US" sz="2800" dirty="0"/>
              <a:t>Want to package executable such that it</a:t>
            </a:r>
          </a:p>
          <a:p>
            <a:pPr lvl="1">
              <a:defRPr/>
            </a:pPr>
            <a:r>
              <a:rPr lang="en-US" altLang="en-US" dirty="0"/>
              <a:t>Is isolated from other executables</a:t>
            </a:r>
          </a:p>
          <a:p>
            <a:pPr lvl="1">
              <a:defRPr/>
            </a:pPr>
            <a:r>
              <a:rPr lang="en-US" altLang="en-US" dirty="0"/>
              <a:t>Is lightweight in terms of loading and transferring</a:t>
            </a:r>
          </a:p>
          <a:p>
            <a:pPr lvl="0">
              <a:defRPr/>
            </a:pPr>
            <a:r>
              <a:rPr lang="en-US" altLang="en-US" sz="2800" dirty="0"/>
              <a:t>Containers provide such a packaging</a:t>
            </a:r>
          </a:p>
          <a:p>
            <a:pPr lvl="0">
              <a:defRPr/>
            </a:pPr>
            <a:r>
              <a:rPr lang="en-US" altLang="en-US" sz="2800" dirty="0"/>
              <a:t>Containers require run time engine which provides many services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5DD127-B683-46D8-B2BA-177A4FBB54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0"/>
    </mc:Choice>
    <mc:Fallback xmlns="">
      <p:transition spd="slow" advTm="3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Containers compared to processes and VMs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09650" y="2667000"/>
            <a:ext cx="7543800" cy="3005792"/>
            <a:chOff x="1143000" y="3429000"/>
            <a:chExt cx="7543800" cy="300579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044700" y="3451225"/>
              <a:ext cx="12700" cy="89217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69100" y="3429000"/>
              <a:ext cx="12700" cy="89217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143000" y="4495800"/>
              <a:ext cx="2590800" cy="19389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Process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Isolate address space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No isolation for files or networks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Lightweight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6000" y="4495800"/>
              <a:ext cx="2590800" cy="19389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Virtual Machine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Isolate address space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isolate files and networks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Heavyweight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559300" y="3429000"/>
              <a:ext cx="12700" cy="89217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733800" y="4473575"/>
              <a:ext cx="2590800" cy="19389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/>
                <a:t>Container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Isolate address space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isolate files and networks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Lightweight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1562F9-E0B7-4F43-B1F6-1F8F1E7D2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43"/>
    </mc:Choice>
    <mc:Fallback xmlns="">
      <p:transition spd="slow" advTm="2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C82C-CD50-4BEF-8CAD-5955630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A35F79-4182-42C2-9600-7C53D2FCE43C}"/>
              </a:ext>
            </a:extLst>
          </p:cNvPr>
          <p:cNvSpPr/>
          <p:nvPr/>
        </p:nvSpPr>
        <p:spPr bwMode="auto">
          <a:xfrm>
            <a:off x="2362200" y="1981200"/>
            <a:ext cx="4876800" cy="3886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 Container run time engine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Host Operating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DF17C-795E-432D-9CD9-12C7D4B6592E}"/>
              </a:ext>
            </a:extLst>
          </p:cNvPr>
          <p:cNvSpPr txBox="1"/>
          <p:nvPr/>
        </p:nvSpPr>
        <p:spPr>
          <a:xfrm>
            <a:off x="2819400" y="488400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Bare metal or Virtual Machine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19E6E1-2BDB-449E-BFC0-935A040A2411}"/>
              </a:ext>
            </a:extLst>
          </p:cNvPr>
          <p:cNvCxnSpPr/>
          <p:nvPr/>
        </p:nvCxnSpPr>
        <p:spPr bwMode="auto">
          <a:xfrm>
            <a:off x="2362200" y="4419600"/>
            <a:ext cx="4800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215046-271A-4C0D-A8B7-38C91E486105}"/>
              </a:ext>
            </a:extLst>
          </p:cNvPr>
          <p:cNvCxnSpPr/>
          <p:nvPr/>
        </p:nvCxnSpPr>
        <p:spPr bwMode="auto">
          <a:xfrm>
            <a:off x="2362200" y="3886200"/>
            <a:ext cx="4800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236B1FC-281D-4125-8A2E-56F2BD2B8DAB}"/>
              </a:ext>
            </a:extLst>
          </p:cNvPr>
          <p:cNvSpPr/>
          <p:nvPr/>
        </p:nvSpPr>
        <p:spPr bwMode="auto">
          <a:xfrm>
            <a:off x="2895600" y="2362200"/>
            <a:ext cx="99060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App1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ADBE39-9128-43AB-A11D-624D12D07DD2}"/>
              </a:ext>
            </a:extLst>
          </p:cNvPr>
          <p:cNvSpPr/>
          <p:nvPr/>
        </p:nvSpPr>
        <p:spPr bwMode="auto">
          <a:xfrm>
            <a:off x="4419600" y="2362200"/>
            <a:ext cx="99060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App2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11A9D-EFF1-4F93-9161-3C1E7A48D17C}"/>
              </a:ext>
            </a:extLst>
          </p:cNvPr>
          <p:cNvSpPr/>
          <p:nvPr/>
        </p:nvSpPr>
        <p:spPr bwMode="auto">
          <a:xfrm>
            <a:off x="5791200" y="2362200"/>
            <a:ext cx="990600" cy="1219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App3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07FD70F-88A9-4E15-A5FA-CA8E4CC8B023}"/>
              </a:ext>
            </a:extLst>
          </p:cNvPr>
          <p:cNvCxnSpPr/>
          <p:nvPr/>
        </p:nvCxnSpPr>
        <p:spPr bwMode="auto">
          <a:xfrm>
            <a:off x="2362200" y="4876800"/>
            <a:ext cx="480059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E8558F-4766-4EFB-B6C1-C74A312D5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4"/>
    </mc:Choice>
    <mc:Fallback xmlns="">
      <p:transition spd="slow" advTm="1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BB80-E448-409F-B740-37C48F4BB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99CA-E0D0-4AF6-9895-74F77D0D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 with VMs, </a:t>
            </a:r>
          </a:p>
          <a:p>
            <a:pPr lvl="1"/>
            <a:r>
              <a:rPr lang="en-US" dirty="0"/>
              <a:t>A container image is a set of bits on a disk. </a:t>
            </a:r>
          </a:p>
          <a:p>
            <a:pPr lvl="1"/>
            <a:r>
              <a:rPr lang="en-US" dirty="0"/>
              <a:t>A container is an executing entity</a:t>
            </a:r>
          </a:p>
          <a:p>
            <a:pPr lvl="0"/>
            <a:r>
              <a:rPr lang="en-US" sz="2800" dirty="0"/>
              <a:t>Terminology is not always followed.</a:t>
            </a:r>
          </a:p>
          <a:p>
            <a:pPr lvl="1"/>
            <a:r>
              <a:rPr lang="en-US" dirty="0"/>
              <a:t>“Container” is used to refer both to images and executing entities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F5BB01-6235-4BB2-8948-260EDF416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7"/>
    </mc:Choice>
    <mc:Fallback xmlns="">
      <p:transition spd="slow" advTm="21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VMs vs containers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09601" y="1752600"/>
            <a:ext cx="8077200" cy="4246563"/>
          </a:xfrm>
        </p:spPr>
        <p:txBody>
          <a:bodyPr/>
          <a:lstStyle/>
          <a:p>
            <a:r>
              <a:rPr lang="en-US" altLang="en-US" sz="2000" dirty="0"/>
              <a:t>VMs </a:t>
            </a:r>
          </a:p>
          <a:p>
            <a:pPr lvl="1"/>
            <a:r>
              <a:rPr lang="en-US" altLang="en-US" sz="2000" dirty="0"/>
              <a:t>Each VM can run its own OS.</a:t>
            </a:r>
          </a:p>
          <a:p>
            <a:pPr lvl="1"/>
            <a:r>
              <a:rPr lang="en-US" altLang="en-US" sz="2000" dirty="0"/>
              <a:t>All OSs and apps use same instruction set</a:t>
            </a:r>
          </a:p>
          <a:p>
            <a:pPr lvl="1"/>
            <a:r>
              <a:rPr lang="en-US" altLang="en-US" sz="2000" dirty="0"/>
              <a:t>VM manager is hypervisor</a:t>
            </a:r>
          </a:p>
          <a:p>
            <a:pPr lvl="1"/>
            <a:r>
              <a:rPr lang="en-US" altLang="en-US" sz="2000" dirty="0"/>
              <a:t>Each VM has its own IP address</a:t>
            </a:r>
          </a:p>
          <a:p>
            <a:r>
              <a:rPr lang="en-US" altLang="en-US" sz="2000" dirty="0"/>
              <a:t>Containers </a:t>
            </a:r>
          </a:p>
          <a:p>
            <a:pPr lvl="1"/>
            <a:r>
              <a:rPr lang="en-US" altLang="en-US" sz="2000" dirty="0"/>
              <a:t>Each container can use Its own binaries and libraries</a:t>
            </a:r>
          </a:p>
          <a:p>
            <a:pPr lvl="1"/>
            <a:r>
              <a:rPr lang="en-US" altLang="en-US" sz="2000" dirty="0"/>
              <a:t>All apps use same OS</a:t>
            </a:r>
          </a:p>
          <a:p>
            <a:pPr lvl="1"/>
            <a:r>
              <a:rPr lang="en-US" altLang="en-US" sz="2000" dirty="0"/>
              <a:t>Container manager is, for example,  “Docker Engine”</a:t>
            </a:r>
          </a:p>
          <a:p>
            <a:pPr lvl="1"/>
            <a:r>
              <a:rPr lang="en-US" altLang="en-US" sz="2000" dirty="0"/>
              <a:t>Each container has its own IP address</a:t>
            </a:r>
          </a:p>
          <a:p>
            <a:pPr lvl="1"/>
            <a:r>
              <a:rPr lang="en-US" altLang="en-US" sz="2000" dirty="0"/>
              <a:t>Containers have limitations in network and file capabilities</a:t>
            </a:r>
          </a:p>
          <a:p>
            <a:pPr lvl="1"/>
            <a:endParaRPr lang="en-US" altLang="en-US" sz="2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C2149C-BC1F-4C20-A818-6D09B77CF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7"/>
    </mc:Choice>
    <mc:Fallback xmlns="">
      <p:transition spd="slow" advTm="50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Persistence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458199" cy="4246563"/>
          </a:xfrm>
        </p:spPr>
        <p:txBody>
          <a:bodyPr/>
          <a:lstStyle/>
          <a:p>
            <a:r>
              <a:rPr lang="en-US" altLang="en-US" sz="2800" dirty="0"/>
              <a:t>VMs, depending on the hypervisor, will generally persist until user takes explicit action or VM fails.</a:t>
            </a:r>
          </a:p>
          <a:p>
            <a:r>
              <a:rPr lang="en-US" altLang="en-US" sz="2800" dirty="0"/>
              <a:t>Some container runtimes may not persist their containers.</a:t>
            </a:r>
          </a:p>
          <a:p>
            <a:pPr lvl="1"/>
            <a:r>
              <a:rPr lang="en-US" altLang="en-US" dirty="0"/>
              <a:t>Container will not be deleted in the middle of processing a message</a:t>
            </a:r>
          </a:p>
          <a:p>
            <a:pPr lvl="1"/>
            <a:r>
              <a:rPr lang="en-US" altLang="en-US" dirty="0"/>
              <a:t>State should not be stored in container if it will be deleted</a:t>
            </a:r>
          </a:p>
          <a:p>
            <a:pPr lvl="1"/>
            <a:r>
              <a:rPr lang="en-US" altLang="en-US" dirty="0"/>
              <a:t>IP addresses should not be shared if container will be deleted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C93CDB-19AA-4A6D-B9D5-F629606F58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2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27"/>
    </mc:Choice>
    <mc:Fallback xmlns="">
      <p:transition spd="slow" advTm="52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Portability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685801" y="1752600"/>
            <a:ext cx="8001000" cy="4246563"/>
          </a:xfrm>
        </p:spPr>
        <p:txBody>
          <a:bodyPr/>
          <a:lstStyle/>
          <a:p>
            <a:r>
              <a:rPr lang="en-US" altLang="en-US" sz="2400" dirty="0"/>
              <a:t>Containers are portable across platforms as long as the container runtime supports the same format.</a:t>
            </a:r>
          </a:p>
          <a:p>
            <a:r>
              <a:rPr lang="en-US" altLang="en-US" sz="2400" dirty="0"/>
              <a:t>The Open Container Initiative has standardized the format of containers. Consequently, runtimes from one vendor will support containers constructed from another vendor</a:t>
            </a:r>
          </a:p>
          <a:p>
            <a:r>
              <a:rPr lang="en-US" altLang="en-US" sz="2400" dirty="0"/>
              <a:t>This allows a container to be moved from one environment to another.</a:t>
            </a:r>
          </a:p>
          <a:p>
            <a:pPr lvl="1"/>
            <a:r>
              <a:rPr lang="en-US" altLang="en-US" sz="2000" dirty="0"/>
              <a:t>Same</a:t>
            </a:r>
            <a:r>
              <a:rPr lang="en-US" altLang="en-US" sz="2000" baseline="0" dirty="0"/>
              <a:t>  software is moved</a:t>
            </a:r>
          </a:p>
          <a:p>
            <a:pPr lvl="1"/>
            <a:r>
              <a:rPr lang="en-US" altLang="en-US" sz="2000" baseline="0" dirty="0"/>
              <a:t>Network connections must be established for each environment</a:t>
            </a:r>
            <a:endParaRPr lang="en-US" altLang="en-US" sz="20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224CD9-1EA7-4257-9241-73AEC7624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2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59"/>
    </mc:Choice>
    <mc:Fallback xmlns="">
      <p:transition spd="slow" advTm="62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6267</TotalTime>
  <Words>603</Words>
  <Application>Microsoft Office PowerPoint</Application>
  <PresentationFormat>On-screen Show (4:3)</PresentationFormat>
  <Paragraphs>104</Paragraphs>
  <Slides>16</Slides>
  <Notes>3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Times</vt:lpstr>
      <vt:lpstr>Verdana</vt:lpstr>
      <vt:lpstr>Blank Presentation</vt:lpstr>
      <vt:lpstr>Applied Distributed Systems</vt:lpstr>
      <vt:lpstr>Overview</vt:lpstr>
      <vt:lpstr>Goal</vt:lpstr>
      <vt:lpstr>Containers compared to processes and VMs</vt:lpstr>
      <vt:lpstr>Containers</vt:lpstr>
      <vt:lpstr>Container images</vt:lpstr>
      <vt:lpstr>VMs vs containers</vt:lpstr>
      <vt:lpstr>Persistence</vt:lpstr>
      <vt:lpstr>Portability</vt:lpstr>
      <vt:lpstr>Overview</vt:lpstr>
      <vt:lpstr>Layers</vt:lpstr>
      <vt:lpstr>Exploiting layers</vt:lpstr>
      <vt:lpstr>Speeding up loading across a network</vt:lpstr>
      <vt:lpstr>Trade offs - 1</vt:lpstr>
      <vt:lpstr>Trade offs - 2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478</cp:revision>
  <dcterms:created xsi:type="dcterms:W3CDTF">2004-11-16T18:39:34Z</dcterms:created>
  <dcterms:modified xsi:type="dcterms:W3CDTF">2021-04-28T11:49:46Z</dcterms:modified>
</cp:coreProperties>
</file>